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359" r:id="rId3"/>
    <p:sldId id="360" r:id="rId5"/>
    <p:sldId id="361" r:id="rId6"/>
    <p:sldId id="362" r:id="rId7"/>
    <p:sldId id="367" r:id="rId8"/>
    <p:sldId id="368" r:id="rId9"/>
    <p:sldId id="369" r:id="rId10"/>
    <p:sldId id="370" r:id="rId11"/>
    <p:sldId id="371" r:id="rId12"/>
    <p:sldId id="372" r:id="rId13"/>
    <p:sldId id="364" r:id="rId14"/>
    <p:sldId id="373" r:id="rId15"/>
    <p:sldId id="374" r:id="rId16"/>
    <p:sldId id="365" r:id="rId17"/>
    <p:sldId id="375" r:id="rId18"/>
    <p:sldId id="379" r:id="rId19"/>
    <p:sldId id="366" r:id="rId20"/>
    <p:sldId id="377" r:id="rId21"/>
    <p:sldId id="378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6BC"/>
    <a:srgbClr val="EEBF86"/>
    <a:srgbClr val="F8E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6"/>
    <p:restoredTop sz="96271"/>
  </p:normalViewPr>
  <p:slideViewPr>
    <p:cSldViewPr snapToGrid="0" snapToObjects="1">
      <p:cViewPr varScale="1">
        <p:scale>
          <a:sx n="101" d="100"/>
          <a:sy n="101" d="100"/>
        </p:scale>
        <p:origin x="208" y="6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313" y="2200222"/>
            <a:ext cx="5789023" cy="27711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199" y="5243559"/>
            <a:ext cx="4075249" cy="916486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67000"/>
            <a:ext cx="12192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515886" y="1855438"/>
            <a:ext cx="8339142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市场占有率上升</a:t>
            </a:r>
            <a:endParaRPr kumimoji="1" lang="en-US" altLang="zh-CN" sz="44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kumimoji="1" lang="en-US" altLang="zh-CN" sz="13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6.8</a:t>
            </a:r>
            <a:r>
              <a:rPr kumimoji="1" lang="en-US" altLang="zh-CN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%~</a:t>
            </a:r>
            <a:r>
              <a:rPr kumimoji="1" lang="en-US" altLang="zh-CN" sz="13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7.2</a:t>
            </a:r>
            <a:r>
              <a:rPr kumimoji="1" lang="en-US" altLang="zh-CN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%</a:t>
            </a:r>
            <a:endParaRPr kumimoji="1" lang="zh-CN" altLang="en-US" sz="166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77381" y="2858125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000">
                <a:solidFill>
                  <a:srgbClr val="FAE6BC"/>
                </a:solidFill>
                <a:latin typeface="+mj-ea"/>
                <a:ea typeface="+mj-ea"/>
              </a:rPr>
              <a:t>优秀员工颁奖</a:t>
            </a:r>
            <a:endParaRPr kumimoji="1" lang="zh-CN" altLang="en-US" sz="8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30771" y="2099439"/>
            <a:ext cx="1778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>
                <a:solidFill>
                  <a:srgbClr val="FAE6BC"/>
                </a:solidFill>
                <a:latin typeface="+mj-ea"/>
                <a:ea typeface="+mj-ea"/>
              </a:rPr>
              <a:t>第二章</a:t>
            </a:r>
            <a:endParaRPr kumimoji="1" lang="zh-CN" altLang="en-US" sz="4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2781" y="4067720"/>
            <a:ext cx="6340197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solidFill>
                  <a:srgbClr val="FAE6BC"/>
                </a:solidFill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solidFill>
                <a:srgbClr val="FAE6B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alphaModFix amt="34000"/>
          </a:blip>
          <a:stretch>
            <a:fillRect/>
          </a:stretch>
        </p:blipFill>
        <p:spPr>
          <a:xfrm>
            <a:off x="-797009" y="-1143000"/>
            <a:ext cx="8255000" cy="8255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616700" y="2269492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杰出贡献奖</a:t>
            </a:r>
            <a:endParaRPr kumimoji="1" lang="zh-CN" altLang="en-US" sz="287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16700" y="3429000"/>
            <a:ext cx="4829671" cy="152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坚定的步履踏响成功的节拍，坚强的斗志创造绚烂的人生。扎实的工作，默默地付出，带领团队冲刺她总能身体力行，奋勇向前，用激情的语言，拼搏的精神给人震撼！</a:t>
            </a:r>
            <a:endParaRPr kumimoji="1" lang="zh-CN" altLang="en-US" sz="1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73161" y="19001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行政部门</a:t>
            </a:r>
            <a:endParaRPr kumimoji="1" lang="zh-CN" altLang="en-US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139700" y="939800"/>
            <a:ext cx="6858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0729" y="2632614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销售年度冠军奖</a:t>
            </a:r>
            <a:endParaRPr kumimoji="1" lang="zh-CN" altLang="en-US" sz="287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90729" y="3792122"/>
            <a:ext cx="4829671" cy="152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accent4">
                    <a:lumMod val="20000"/>
                    <a:lumOff val="80000"/>
                  </a:schemeClr>
                </a:solidFill>
              </a:rPr>
              <a:t>坚定的步履踏响成功的节拍，坚强的斗志创造绚烂的人生。扎实的工作，默默地付出，带领团队冲刺她总能身体力行，奋勇向前，用激情的语言，拼搏的精神给人震撼！</a:t>
            </a:r>
            <a:endParaRPr kumimoji="1" lang="zh-CN" altLang="en-US" sz="160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47190" y="226328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销售部门</a:t>
            </a:r>
            <a:endParaRPr kumimoji="1" lang="zh-CN" altLang="en-US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alphaModFix amt="34000"/>
          </a:blip>
          <a:stretch>
            <a:fillRect/>
          </a:stretch>
        </p:blipFill>
        <p:spPr>
          <a:xfrm>
            <a:off x="-797009" y="-1143000"/>
            <a:ext cx="8255000" cy="8255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2491" y="830678"/>
            <a:ext cx="6096000" cy="609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29633" y="2871188"/>
            <a:ext cx="5823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000" dirty="0">
                <a:solidFill>
                  <a:srgbClr val="FAE6BC"/>
                </a:solidFill>
                <a:latin typeface="+mj-ea"/>
                <a:ea typeface="+mj-ea"/>
              </a:rPr>
              <a:t>文艺汇演</a:t>
            </a:r>
            <a:endParaRPr kumimoji="1" lang="zh-CN" altLang="en-US" sz="8000" dirty="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83023" y="2112502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>
                <a:solidFill>
                  <a:srgbClr val="FAE6BC"/>
                </a:solidFill>
                <a:latin typeface="+mj-ea"/>
                <a:ea typeface="+mj-ea"/>
              </a:rPr>
              <a:t>第三章</a:t>
            </a:r>
            <a:endParaRPr kumimoji="1" lang="zh-CN" altLang="en-US" sz="4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5033" y="4080783"/>
            <a:ext cx="6340197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solidFill>
                  <a:srgbClr val="FAE6BC"/>
                </a:solidFill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solidFill>
                <a:srgbClr val="FAE6B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142668" y="219282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设计部歌曲合唱</a:t>
            </a:r>
            <a:endParaRPr kumimoji="1" lang="zh-CN" altLang="en-US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-664446" y="-1073221"/>
            <a:ext cx="6543257" cy="793122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alphaModFix amt="40000"/>
          </a:blip>
          <a:stretch>
            <a:fillRect/>
          </a:stretch>
        </p:blipFill>
        <p:spPr>
          <a:xfrm>
            <a:off x="737820" y="2523058"/>
            <a:ext cx="3738726" cy="409702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7920" y="2749279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《</a:t>
            </a:r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让我们荡起双桨</a:t>
            </a:r>
            <a:r>
              <a:rPr kumimoji="1" lang="en-US" altLang="zh-CN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》</a:t>
            </a:r>
            <a:endParaRPr kumimoji="1" lang="zh-CN" altLang="en-US" sz="287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alphaModFix amt="33000"/>
          </a:blip>
          <a:stretch>
            <a:fillRect/>
          </a:stretch>
        </p:blipFill>
        <p:spPr>
          <a:xfrm>
            <a:off x="5982920" y="4108721"/>
            <a:ext cx="6209080" cy="273572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alphaModFix amt="33000"/>
          </a:blip>
          <a:stretch>
            <a:fillRect/>
          </a:stretch>
        </p:blipFill>
        <p:spPr>
          <a:xfrm flipH="1">
            <a:off x="-226160" y="4108721"/>
            <a:ext cx="6209080" cy="2735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168068" y="236471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设计部歌曲合唱</a:t>
            </a:r>
            <a:endParaRPr kumimoji="1" lang="zh-CN" altLang="en-US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-664446" y="-1073221"/>
            <a:ext cx="6543257" cy="793122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alphaModFix amt="40000"/>
          </a:blip>
          <a:stretch>
            <a:fillRect/>
          </a:stretch>
        </p:blipFill>
        <p:spPr>
          <a:xfrm>
            <a:off x="737820" y="2523058"/>
            <a:ext cx="3738726" cy="409702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53320" y="2921168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《</a:t>
            </a:r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今天是个好日子</a:t>
            </a:r>
            <a:r>
              <a:rPr kumimoji="1" lang="en-US" altLang="zh-CN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》</a:t>
            </a:r>
            <a:endParaRPr kumimoji="1" lang="zh-CN" altLang="en-US" sz="287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alphaModFix amt="33000"/>
          </a:blip>
          <a:stretch>
            <a:fillRect/>
          </a:stretch>
        </p:blipFill>
        <p:spPr>
          <a:xfrm>
            <a:off x="5982920" y="4108721"/>
            <a:ext cx="6209080" cy="27357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alphaModFix amt="33000"/>
          </a:blip>
          <a:stretch>
            <a:fillRect/>
          </a:stretch>
        </p:blipFill>
        <p:spPr>
          <a:xfrm flipH="1">
            <a:off x="-226160" y="4108721"/>
            <a:ext cx="6209080" cy="2735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99004" y="2818937"/>
            <a:ext cx="5836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000" dirty="0">
                <a:solidFill>
                  <a:srgbClr val="FAE6BC"/>
                </a:solidFill>
                <a:latin typeface="+mj-ea"/>
                <a:ea typeface="+mj-ea"/>
              </a:rPr>
              <a:t>员工风采</a:t>
            </a:r>
            <a:endParaRPr kumimoji="1" lang="zh-CN" altLang="en-US" sz="8000" dirty="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52394" y="2060251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>
                <a:solidFill>
                  <a:srgbClr val="FAE6BC"/>
                </a:solidFill>
                <a:latin typeface="+mj-ea"/>
                <a:ea typeface="+mj-ea"/>
              </a:rPr>
              <a:t>第四章</a:t>
            </a:r>
            <a:endParaRPr kumimoji="1" lang="zh-CN" altLang="en-US" sz="4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24404" y="4028532"/>
            <a:ext cx="6340197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solidFill>
                  <a:srgbClr val="FAE6BC"/>
                </a:solidFill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solidFill>
                <a:srgbClr val="FAE6B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590890" y="1589485"/>
            <a:ext cx="3236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3200" i="1" dirty="0">
                <a:gradFill>
                  <a:gsLst>
                    <a:gs pos="0">
                      <a:srgbClr val="EEBF86"/>
                    </a:gs>
                    <a:gs pos="100000">
                      <a:srgbClr val="F8E8CC"/>
                    </a:gs>
                  </a:gsLst>
                  <a:lin ang="54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</a:rPr>
              <a:t>STAFF STYLE</a:t>
            </a:r>
            <a:endParaRPr lang="en-GB" altLang="zh-CN" sz="3200" i="1" dirty="0">
              <a:gradFill>
                <a:gsLst>
                  <a:gs pos="0">
                    <a:srgbClr val="EEBF86"/>
                  </a:gs>
                  <a:gs pos="100000">
                    <a:srgbClr val="F8E8CC"/>
                  </a:gs>
                </a:gsLst>
                <a:lin ang="54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95343" y="598926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 i="1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员工风采展示</a:t>
            </a:r>
            <a:endParaRPr kumimoji="1" lang="zh-CN" altLang="en-US" sz="28700" i="1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" name="平行四边形 1"/>
          <p:cNvSpPr/>
          <p:nvPr/>
        </p:nvSpPr>
        <p:spPr>
          <a:xfrm>
            <a:off x="748296" y="2610049"/>
            <a:ext cx="2835607" cy="2529682"/>
          </a:xfrm>
          <a:prstGeom prst="parallelogram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44450">
            <a:gradFill>
              <a:gsLst>
                <a:gs pos="0">
                  <a:srgbClr val="FAE6BC"/>
                </a:gs>
                <a:gs pos="95000">
                  <a:srgbClr val="FAE6BC"/>
                </a:gs>
                <a:gs pos="58000">
                  <a:srgbClr val="EEBF86"/>
                </a:gs>
              </a:gsLst>
              <a:lin ang="5400000" scaled="1"/>
            </a:gra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3173086" y="3164819"/>
            <a:ext cx="2835607" cy="2529682"/>
          </a:xfrm>
          <a:prstGeom prst="parallelogram">
            <a:avLst/>
          </a:prstGeom>
          <a:blipFill>
            <a:blip r:embed="rId3" cstate="screen"/>
            <a:stretch>
              <a:fillRect/>
            </a:stretch>
          </a:blipFill>
          <a:ln w="44450">
            <a:gradFill>
              <a:gsLst>
                <a:gs pos="0">
                  <a:srgbClr val="FAE6BC"/>
                </a:gs>
                <a:gs pos="95000">
                  <a:srgbClr val="FAE6BC"/>
                </a:gs>
                <a:gs pos="58000">
                  <a:srgbClr val="EEBF86"/>
                </a:gs>
              </a:gsLst>
              <a:lin ang="5400000" scaled="1"/>
            </a:gra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5889650" y="2485543"/>
            <a:ext cx="2835607" cy="2529682"/>
          </a:xfrm>
          <a:prstGeom prst="parallelogram">
            <a:avLst/>
          </a:prstGeom>
          <a:blipFill>
            <a:blip r:embed="rId4" cstate="screen"/>
            <a:stretch>
              <a:fillRect/>
            </a:stretch>
          </a:blipFill>
          <a:ln w="44450">
            <a:gradFill>
              <a:gsLst>
                <a:gs pos="0">
                  <a:srgbClr val="FAE6BC"/>
                </a:gs>
                <a:gs pos="95000">
                  <a:srgbClr val="FAE6BC"/>
                </a:gs>
                <a:gs pos="58000">
                  <a:srgbClr val="EEBF86"/>
                </a:gs>
              </a:gsLst>
              <a:lin ang="5400000" scaled="1"/>
            </a:gra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8314440" y="3164819"/>
            <a:ext cx="2835607" cy="2529682"/>
          </a:xfrm>
          <a:prstGeom prst="parallelogram">
            <a:avLst/>
          </a:prstGeom>
          <a:blipFill>
            <a:blip r:embed="rId5" cstate="screen"/>
            <a:stretch>
              <a:fillRect/>
            </a:stretch>
          </a:blipFill>
          <a:ln w="44450">
            <a:gradFill>
              <a:gsLst>
                <a:gs pos="0">
                  <a:srgbClr val="FAE6BC"/>
                </a:gs>
                <a:gs pos="95000">
                  <a:srgbClr val="FAE6BC"/>
                </a:gs>
                <a:gs pos="58000">
                  <a:srgbClr val="EEBF86"/>
                </a:gs>
              </a:gsLst>
              <a:lin ang="5400000" scaled="1"/>
            </a:gradFill>
          </a:ln>
          <a:effectLst>
            <a:outerShdw blurRad="1016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14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85585" y="1870783"/>
            <a:ext cx="5262979" cy="2880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66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感谢您的参加</a:t>
            </a:r>
            <a:endParaRPr kumimoji="1" lang="en-US" altLang="zh-CN" sz="6600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66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祝您节日快乐</a:t>
            </a:r>
            <a:endParaRPr kumimoji="1" lang="zh-CN" altLang="en-US" sz="6600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 advTm="3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7832" y="2672948"/>
            <a:ext cx="1955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000" dirty="0">
                <a:solidFill>
                  <a:srgbClr val="FAE6BC"/>
                </a:solidFill>
                <a:latin typeface="+mj-ea"/>
                <a:ea typeface="+mj-ea"/>
              </a:rPr>
              <a:t>目录</a:t>
            </a:r>
            <a:endParaRPr kumimoji="1" lang="zh-CN" altLang="en-US" sz="6000" dirty="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21304" y="3688611"/>
            <a:ext cx="249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>
                <a:solidFill>
                  <a:srgbClr val="FAE6BC"/>
                </a:solidFill>
                <a:latin typeface="+mj-lt"/>
              </a:rPr>
              <a:t>CONTENTS</a:t>
            </a:r>
            <a:endParaRPr kumimoji="1" lang="zh-CN" altLang="en-US" dirty="0">
              <a:solidFill>
                <a:srgbClr val="FAE6BC"/>
              </a:solidFill>
              <a:latin typeface="+mj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82141" y="2374683"/>
            <a:ext cx="677108" cy="2908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3200">
                <a:solidFill>
                  <a:srgbClr val="FAE6BC"/>
                </a:solidFill>
                <a:latin typeface="+mj-ea"/>
                <a:ea typeface="+mj-ea"/>
              </a:rPr>
              <a:t>年度工作回顾</a:t>
            </a:r>
            <a:endParaRPr kumimoji="1" lang="zh-CN" altLang="en-US" sz="32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28053" y="2374683"/>
            <a:ext cx="677108" cy="2908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3200">
                <a:solidFill>
                  <a:srgbClr val="FAE6BC"/>
                </a:solidFill>
                <a:latin typeface="+mj-ea"/>
                <a:ea typeface="+mj-ea"/>
              </a:rPr>
              <a:t>优秀员工颁奖</a:t>
            </a:r>
            <a:endParaRPr kumimoji="1" lang="zh-CN" altLang="en-US" sz="32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965" y="2374683"/>
            <a:ext cx="677108" cy="2908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3200">
                <a:solidFill>
                  <a:srgbClr val="FAE6BC"/>
                </a:solidFill>
                <a:latin typeface="+mj-ea"/>
                <a:ea typeface="+mj-ea"/>
              </a:rPr>
              <a:t>文艺汇演</a:t>
            </a:r>
            <a:endParaRPr kumimoji="1" lang="zh-CN" altLang="en-US" sz="32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19877" y="2374683"/>
            <a:ext cx="677108" cy="29083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kumimoji="1" lang="zh-CN" altLang="en-US" sz="3200">
                <a:solidFill>
                  <a:srgbClr val="FAE6BC"/>
                </a:solidFill>
                <a:latin typeface="+mj-ea"/>
                <a:ea typeface="+mj-ea"/>
              </a:rPr>
              <a:t>员工风采</a:t>
            </a:r>
            <a:endParaRPr kumimoji="1" lang="zh-CN" altLang="en-US" sz="3200">
              <a:solidFill>
                <a:srgbClr val="FAE6BC"/>
              </a:solidFill>
              <a:latin typeface="+mj-ea"/>
              <a:ea typeface="+mj-ea"/>
            </a:endParaRPr>
          </a:p>
        </p:txBody>
      </p:sp>
      <p:cxnSp>
        <p:nvCxnSpPr>
          <p:cNvPr id="12" name="直线连接符 11"/>
          <p:cNvCxnSpPr/>
          <p:nvPr/>
        </p:nvCxnSpPr>
        <p:spPr>
          <a:xfrm>
            <a:off x="6117001" y="2672948"/>
            <a:ext cx="0" cy="2311400"/>
          </a:xfrm>
          <a:prstGeom prst="line">
            <a:avLst/>
          </a:prstGeom>
          <a:ln w="3175">
            <a:solidFill>
              <a:srgbClr val="FAE6BC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/>
        </p:nvCxnSpPr>
        <p:spPr>
          <a:xfrm>
            <a:off x="7806101" y="2672948"/>
            <a:ext cx="0" cy="2311400"/>
          </a:xfrm>
          <a:prstGeom prst="line">
            <a:avLst/>
          </a:prstGeom>
          <a:ln w="3175">
            <a:solidFill>
              <a:srgbClr val="FAE6BC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/>
        </p:nvCxnSpPr>
        <p:spPr>
          <a:xfrm>
            <a:off x="9457101" y="2672948"/>
            <a:ext cx="0" cy="2311400"/>
          </a:xfrm>
          <a:prstGeom prst="line">
            <a:avLst/>
          </a:prstGeom>
          <a:ln w="3175">
            <a:solidFill>
              <a:srgbClr val="FAE6BC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38193" y="284506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000">
                <a:solidFill>
                  <a:srgbClr val="FAE6BC"/>
                </a:solidFill>
                <a:latin typeface="+mj-ea"/>
                <a:ea typeface="+mj-ea"/>
              </a:rPr>
              <a:t>年度工作回顾</a:t>
            </a:r>
            <a:endParaRPr kumimoji="1" lang="zh-CN" altLang="en-US" sz="8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1583" y="2086376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>
                <a:solidFill>
                  <a:srgbClr val="FAE6BC"/>
                </a:solidFill>
                <a:latin typeface="+mj-ea"/>
                <a:ea typeface="+mj-ea"/>
              </a:rPr>
              <a:t>第一章</a:t>
            </a:r>
            <a:endParaRPr kumimoji="1" lang="zh-CN" altLang="en-US" sz="4000">
              <a:solidFill>
                <a:srgbClr val="FAE6BC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3593" y="4054657"/>
            <a:ext cx="6340197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 dirty="0">
                <a:solidFill>
                  <a:srgbClr val="FAE6BC"/>
                </a:solidFill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 dirty="0">
              <a:solidFill>
                <a:srgbClr val="FAE6B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66800" y="2625725"/>
            <a:ext cx="6426200" cy="2099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为给更多客户创造更高质量的精品工程，为实现国内一流建筑承包企业，成为“客户放心的合作伙伴，员工安心的第二家园，社会认同的一流企业”的愿景，我们必须这样奋发有为，夯实更坚固的事业基础，集聚更强劲的发展动力。我们也真诚期待与四海客户朋友一起迎接美好的未来。</a:t>
            </a:r>
            <a:endParaRPr kumimoji="1" lang="zh-CN" altLang="en-US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3138" y="1472109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公司领导致辞</a:t>
            </a:r>
            <a:endParaRPr kumimoji="1" lang="zh-CN" altLang="en-US" sz="440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50100" y="1422400"/>
            <a:ext cx="5435600" cy="5435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02298" y="1710660"/>
            <a:ext cx="1018740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回首</a:t>
            </a:r>
            <a:r>
              <a:rPr kumimoji="1" lang="en-US" altLang="zh-CN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2020</a:t>
            </a:r>
            <a:endParaRPr kumimoji="1" lang="en-US" altLang="zh-CN" sz="88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我们在疫情的困难下努力前行</a:t>
            </a:r>
            <a:endParaRPr kumimoji="1" lang="zh-CN" altLang="en-US" sz="60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935259" y="4080540"/>
            <a:ext cx="3818965" cy="27051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40398" y="4439454"/>
            <a:ext cx="5500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公司全体员工捐款</a:t>
            </a:r>
            <a:r>
              <a:rPr kumimoji="1" lang="en-US" altLang="zh-CN" sz="40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500</a:t>
            </a:r>
            <a:r>
              <a:rPr kumimoji="1" lang="zh-CN" altLang="en-US" sz="40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万元</a:t>
            </a:r>
            <a:r>
              <a:rPr kumimoji="1" lang="zh-CN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ea"/>
                <a:ea typeface="+mj-ea"/>
              </a:rPr>
              <a:t>人民币</a:t>
            </a:r>
            <a:endParaRPr kumimoji="1" lang="zh-CN" alt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0398" y="5206544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节日期间主动申请志愿者参加抗疫活动</a:t>
            </a:r>
            <a:endParaRPr kumimoji="1" lang="zh-CN" altLang="en-US" sz="2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636160" y="1940108"/>
            <a:ext cx="7109639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展望</a:t>
            </a:r>
            <a:r>
              <a:rPr kumimoji="1" lang="en-US" altLang="zh-CN" sz="8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2021</a:t>
            </a:r>
            <a:endParaRPr kumimoji="1" lang="en-US" altLang="zh-CN" sz="88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kumimoji="1" lang="zh-CN" altLang="en-US" sz="6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开创属于我们的时代</a:t>
            </a:r>
            <a:endParaRPr kumimoji="1" lang="zh-CN" altLang="en-US" sz="60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6247" y="1038380"/>
            <a:ext cx="4488953" cy="50195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67000"/>
            <a:ext cx="12192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899979" y="2098982"/>
            <a:ext cx="8392041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0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一路风雨一路兼程</a:t>
            </a:r>
            <a:endParaRPr kumimoji="1" lang="zh-CN" altLang="en-US" sz="80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kumimoji="1" lang="zh-CN" altLang="en-US" sz="72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在拼搏与奋斗中长</a:t>
            </a:r>
            <a:endParaRPr kumimoji="1" lang="zh-CN" altLang="en-US" sz="72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84912" y="2321922"/>
            <a:ext cx="3721387" cy="52599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2667000"/>
            <a:ext cx="12192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2890" y="2133186"/>
            <a:ext cx="864852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乘风破浪 缔造传奇</a:t>
            </a:r>
            <a:endParaRPr kumimoji="1" lang="zh-CN" altLang="en-US" sz="66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kumimoji="1" lang="zh-CN" altLang="en-US" sz="66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凝心聚力收获成功喜悦</a:t>
            </a:r>
            <a:endParaRPr kumimoji="1" lang="zh-CN" altLang="en-US" sz="66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035810" y="2849032"/>
            <a:ext cx="4041890" cy="40418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67000"/>
            <a:ext cx="12192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81022" y="1752854"/>
            <a:ext cx="7891904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预计明年利润达到</a:t>
            </a:r>
            <a:endParaRPr kumimoji="1" lang="en-US" altLang="zh-CN" sz="44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  <a:p>
            <a:r>
              <a:rPr kumimoji="1" lang="en-US" altLang="zh-CN" sz="13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3000</a:t>
            </a:r>
            <a:r>
              <a:rPr kumimoji="1" lang="zh-CN" altLang="en-US" sz="13800" dirty="0">
                <a:gradFill>
                  <a:gsLst>
                    <a:gs pos="56000">
                      <a:schemeClr val="accent4">
                        <a:lumMod val="40000"/>
                        <a:lumOff val="60000"/>
                      </a:schemeClr>
                    </a:gs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20000"/>
                        <a:lumOff val="80000"/>
                      </a:schemeClr>
                    </a:gs>
                  </a:gsLst>
                  <a:lin ang="2700000" scaled="1"/>
                </a:gradFill>
                <a:effectLst>
                  <a:outerShdw blurRad="101600" dist="76200" dir="2700000" algn="tl" rotWithShape="0">
                    <a:prstClr val="black">
                      <a:alpha val="30000"/>
                    </a:prstClr>
                  </a:outerShdw>
                </a:effectLst>
                <a:latin typeface="+mj-ea"/>
                <a:ea typeface="+mj-ea"/>
              </a:rPr>
              <a:t>万元</a:t>
            </a:r>
            <a:endParaRPr kumimoji="1" lang="zh-CN" altLang="en-US" sz="13800" dirty="0">
              <a:gradFill>
                <a:gsLst>
                  <a:gs pos="56000">
                    <a:schemeClr val="accent4">
                      <a:lumMod val="40000"/>
                      <a:lumOff val="60000"/>
                    </a:schemeClr>
                  </a:gs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lin ang="2700000" scaled="1"/>
              </a:gradFill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806700"/>
            <a:ext cx="4305300" cy="4305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88ku">
      <a:majorFont>
        <a:latin typeface="Arial Black"/>
        <a:ea typeface="思源黑体 CN Bold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1179</Words>
  <Application>WPS 演示</Application>
  <PresentationFormat>宽屏</PresentationFormat>
  <Paragraphs>89</Paragraphs>
  <Slides>19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Arial</vt:lpstr>
      <vt:lpstr>微软雅黑</vt:lpstr>
      <vt:lpstr>Arial Unicode MS</vt:lpstr>
      <vt:lpstr>等线</vt:lpstr>
      <vt:lpstr>字魂36号-正文宋楷</vt:lpstr>
      <vt:lpstr>思源黑体 CN Bold</vt:lpstr>
      <vt:lpstr>Arial Black</vt:lpstr>
      <vt:lpstr>思源黑体 CN Regular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XQ</cp:lastModifiedBy>
  <cp:revision>644</cp:revision>
  <dcterms:created xsi:type="dcterms:W3CDTF">2018-06-17T04:53:00Z</dcterms:created>
  <dcterms:modified xsi:type="dcterms:W3CDTF">2025-11-12T02:59:09Z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60705B6FA9624458B5F4D311A8D8BB90_12</vt:lpwstr>
  </property>
  <property fmtid="{D5CDD505-2E9C-101B-9397-08002B2CF9AE}" pid="3" name="KSOProductBuildVer">
    <vt:lpwstr>2052-12.1.0.20305</vt:lpwstr>
  </property>
</Properties>
</file>